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2" r:id="rId4"/>
    <p:sldId id="260" r:id="rId5"/>
    <p:sldId id="264" r:id="rId6"/>
    <p:sldId id="265" r:id="rId7"/>
    <p:sldId id="274" r:id="rId8"/>
    <p:sldId id="273" r:id="rId9"/>
    <p:sldId id="277" r:id="rId10"/>
    <p:sldId id="278" r:id="rId11"/>
    <p:sldId id="279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D9A8D8-566D-4860-B873-1BFDBE595A95}">
          <p14:sldIdLst>
            <p14:sldId id="257"/>
            <p14:sldId id="267"/>
            <p14:sldId id="272"/>
            <p14:sldId id="260"/>
            <p14:sldId id="264"/>
            <p14:sldId id="265"/>
            <p14:sldId id="274"/>
            <p14:sldId id="273"/>
            <p14:sldId id="277"/>
            <p14:sldId id="278"/>
            <p14:sldId id="279"/>
            <p14:sldId id="263"/>
          </p14:sldIdLst>
        </p14:section>
        <p14:section name="Раздел без заголовка" id="{A08072E5-3F41-427B-A7F1-DE70ABC119A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E42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>
        <p:scale>
          <a:sx n="66" d="100"/>
          <a:sy n="66" d="100"/>
        </p:scale>
        <p:origin x="420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4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3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0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8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7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3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8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1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9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8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2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1F15-6000-4F3E-941A-5D9FF59C2AE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860F3-A65E-4ACF-8F4B-2854AB67D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0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tsbank.ru/malomu-biznesu/raschetny-schet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0974" cy="6858000"/>
          </a:xfrm>
          <a:prstGeom prst="rect">
            <a:avLst/>
          </a:prstGeom>
        </p:spPr>
      </p:pic>
      <p:sp>
        <p:nvSpPr>
          <p:cNvPr id="8" name="Google Shape;59;p13"/>
          <p:cNvSpPr txBox="1"/>
          <p:nvPr/>
        </p:nvSpPr>
        <p:spPr>
          <a:xfrm>
            <a:off x="496848" y="700292"/>
            <a:ext cx="8301044" cy="66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" indent="-3600"/>
            <a:r>
              <a:rPr lang="ru-RU" sz="3600" b="1" dirty="0" smtClean="0">
                <a:latin typeface="MTS Sans Medium" panose="02000000000000000000" pitchFamily="50" charset="0"/>
                <a:ea typeface="Arial"/>
                <a:cs typeface="Arial" panose="020B0604020202020204" pitchFamily="34" charset="0"/>
                <a:sym typeface="Gill Sans"/>
              </a:rPr>
              <a:t>Декабрь 2020</a:t>
            </a:r>
            <a:endParaRPr lang="en-US" sz="3600" b="1" dirty="0" smtClean="0">
              <a:latin typeface="MTS Sans Medium" panose="02000000000000000000" pitchFamily="50" charset="0"/>
              <a:ea typeface="Arial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848" y="3797598"/>
            <a:ext cx="1027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" indent="-3600"/>
            <a:r>
              <a:rPr lang="ru-RU" sz="3600" b="1" dirty="0">
                <a:latin typeface="MTS Sans Medium" panose="02000000000000000000" pitchFamily="50" charset="0"/>
                <a:ea typeface="Arial"/>
                <a:cs typeface="Arial" panose="020B0604020202020204" pitchFamily="34" charset="0"/>
                <a:sym typeface="Gill Sans"/>
              </a:rPr>
              <a:t>Бриф на выполнение тестового задания по ведению соц. сетей для </a:t>
            </a:r>
            <a:r>
              <a:rPr lang="ru-RU" sz="3600" b="1" dirty="0" smtClean="0">
                <a:latin typeface="MTS Sans Medium" panose="02000000000000000000" pitchFamily="50" charset="0"/>
                <a:ea typeface="Arial"/>
                <a:cs typeface="Arial" panose="020B0604020202020204" pitchFamily="34" charset="0"/>
                <a:sym typeface="Gill Sans"/>
              </a:rPr>
              <a:t>клиентов </a:t>
            </a:r>
            <a:r>
              <a:rPr lang="ru-RU" sz="3600" b="1" dirty="0">
                <a:latin typeface="MTS Sans Medium" panose="02000000000000000000" pitchFamily="50" charset="0"/>
                <a:ea typeface="Arial"/>
                <a:cs typeface="Arial" panose="020B0604020202020204" pitchFamily="34" charset="0"/>
                <a:sym typeface="Gill Sans"/>
              </a:rPr>
              <a:t>МСБ</a:t>
            </a:r>
          </a:p>
        </p:txBody>
      </p:sp>
    </p:spTree>
    <p:extLst>
      <p:ext uri="{BB962C8B-B14F-4D97-AF65-F5344CB8AC3E}">
        <p14:creationId xmlns:p14="http://schemas.microsoft.com/office/powerpoint/2010/main" val="317249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6">
            <a:extLst>
              <a:ext uri="{FF2B5EF4-FFF2-40B4-BE49-F238E27FC236}">
                <a16:creationId xmlns:a16="http://schemas.microsoft.com/office/drawing/2014/main" id="{997505D3-F3BC-A14A-835C-E5944C6BB3B1}"/>
              </a:ext>
            </a:extLst>
          </p:cNvPr>
          <p:cNvSpPr txBox="1">
            <a:spLocks/>
          </p:cNvSpPr>
          <p:nvPr/>
        </p:nvSpPr>
        <p:spPr>
          <a:xfrm>
            <a:off x="493643" y="362714"/>
            <a:ext cx="11406101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8588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E42013"/>
                </a:solidFill>
                <a:latin typeface="MTS Sans Medium" panose="02000000000000000000" pitchFamily="50" charset="0"/>
                <a:cs typeface="Arial" panose="020B0604020202020204" pitchFamily="34" charset="0"/>
              </a:rPr>
              <a:t>Материалы</a:t>
            </a:r>
            <a:endParaRPr lang="ru-RU" sz="2400" b="1" dirty="0" smtClean="0">
              <a:solidFill>
                <a:srgbClr val="E42013"/>
              </a:solidFill>
              <a:latin typeface="MTS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843" y="1271462"/>
            <a:ext cx="1102948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Работа с комментариями. Референсы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/>
          <a:stretch/>
        </p:blipFill>
        <p:spPr>
          <a:xfrm>
            <a:off x="584671" y="1837263"/>
            <a:ext cx="2813340" cy="3342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/>
          <a:stretch/>
        </p:blipFill>
        <p:spPr>
          <a:xfrm>
            <a:off x="3345335" y="1837263"/>
            <a:ext cx="2651203" cy="3421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/>
          <a:stretch/>
        </p:blipFill>
        <p:spPr>
          <a:xfrm>
            <a:off x="5938170" y="1868451"/>
            <a:ext cx="2867174" cy="35595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/>
          <a:stretch/>
        </p:blipFill>
        <p:spPr>
          <a:xfrm>
            <a:off x="8771510" y="1862664"/>
            <a:ext cx="2875999" cy="23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6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6">
            <a:extLst>
              <a:ext uri="{FF2B5EF4-FFF2-40B4-BE49-F238E27FC236}">
                <a16:creationId xmlns:a16="http://schemas.microsoft.com/office/drawing/2014/main" id="{997505D3-F3BC-A14A-835C-E5944C6BB3B1}"/>
              </a:ext>
            </a:extLst>
          </p:cNvPr>
          <p:cNvSpPr txBox="1">
            <a:spLocks/>
          </p:cNvSpPr>
          <p:nvPr/>
        </p:nvSpPr>
        <p:spPr>
          <a:xfrm>
            <a:off x="493643" y="362714"/>
            <a:ext cx="11406101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8588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42013"/>
                </a:solidFill>
                <a:latin typeface="MTS Sans Medium" panose="02000000000000000000" pitchFamily="50" charset="0"/>
                <a:cs typeface="Arial" panose="020B0604020202020204" pitchFamily="34" charset="0"/>
              </a:rPr>
              <a:t>Материалы</a:t>
            </a:r>
            <a:endParaRPr lang="ru-RU" sz="2400" b="1" dirty="0" smtClean="0">
              <a:solidFill>
                <a:srgbClr val="E42013"/>
              </a:solidFill>
              <a:latin typeface="MTS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843" y="1271462"/>
            <a:ext cx="1102948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Развитие канала </a:t>
            </a:r>
            <a:r>
              <a:rPr lang="en-US" sz="1600" b="1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TikTok</a:t>
            </a:r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</a:t>
            </a:r>
            <a:endParaRPr lang="ru-RU" sz="1600" b="1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452" y="200107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u="sng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Вводные данные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:</a:t>
            </a:r>
          </a:p>
          <a:p>
            <a:endParaRPr lang="ru-RU" sz="1600" b="1" u="sng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Бюджет на год — 5 млн рублей;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ЦА = ЦА продвигаемого продукта (РКО).</a:t>
            </a: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643" y="343558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u="sng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Цели:</a:t>
            </a:r>
          </a:p>
          <a:p>
            <a:endParaRPr lang="ru-RU" sz="1600" b="1" u="sng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Кол-во подписчиков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 концу года —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50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000 человек;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Максимальные охваты ЦА;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Увеличение лояльности клиентов Банка;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Рост узнаваемости бренда;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Увеличение трафика на сайт.</a:t>
            </a: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34485" y="202032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u="sng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Разработка ключевых элементов стратегии:</a:t>
            </a:r>
          </a:p>
          <a:p>
            <a:endParaRPr lang="ru-RU" sz="1600" b="1" u="sng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Креативная концепция ведения аккаунта;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Просчёт наличия ЦА в </a:t>
            </a:r>
            <a:r>
              <a:rPr lang="en-US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TikTok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Рекомендуемая частота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публикаций/месяц;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Распределение бюджета: стоимость </a:t>
            </a:r>
            <a:r>
              <a:rPr lang="ru-RU" sz="1600" dirty="0" err="1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продакшна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+ стоимость 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таргета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(пост/месяц);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Ожидаемое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кол-во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просмотров (пост/месяц);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Ожидаемый прирост подписчиков/месяц.</a:t>
            </a: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4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6">
            <a:extLst>
              <a:ext uri="{FF2B5EF4-FFF2-40B4-BE49-F238E27FC236}">
                <a16:creationId xmlns:a16="http://schemas.microsoft.com/office/drawing/2014/main" id="{997505D3-F3BC-A14A-835C-E5944C6BB3B1}"/>
              </a:ext>
            </a:extLst>
          </p:cNvPr>
          <p:cNvSpPr txBox="1">
            <a:spLocks/>
          </p:cNvSpPr>
          <p:nvPr/>
        </p:nvSpPr>
        <p:spPr>
          <a:xfrm>
            <a:off x="493643" y="362714"/>
            <a:ext cx="11406101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8588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42013"/>
                </a:solidFill>
                <a:latin typeface="MTS Sans Medium" panose="02000000000000000000" pitchFamily="50" charset="0"/>
                <a:cs typeface="Arial" panose="020B0604020202020204" pitchFamily="34" charset="0"/>
              </a:rPr>
              <a:t>Методика оценки, требования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31" y="1463551"/>
            <a:ext cx="1199934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defTabSz="546100" latinLnBrk="1" hangingPunct="0"/>
            <a:r>
              <a:rPr lang="ru-RU" sz="1600" u="sng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1. Все разработанные материалы должны соответствовать:</a:t>
            </a:r>
          </a:p>
          <a:p>
            <a:pPr marL="449263" defTabSz="546100" latinLnBrk="1" hangingPunct="0"/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715963" indent="-266700" defTabSz="546100" latinLnBrk="1" hangingPunct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коммуникационной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и бизнес-цели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;</a:t>
            </a:r>
          </a:p>
          <a:p>
            <a:pPr marL="715963" indent="-266700" defTabSz="546100" latinLnBrk="1" hangingPunct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целевой аудитории;</a:t>
            </a:r>
          </a:p>
          <a:p>
            <a:pPr marL="715963" indent="-266700" defTabSz="546100" latinLnBrk="1" hangingPunct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площадке размещения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;</a:t>
            </a:r>
          </a:p>
          <a:p>
            <a:pPr marL="715963" indent="-266700" defTabSz="546100" latinLnBrk="1" hangingPunct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у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словиям задания.</a:t>
            </a: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449263" defTabSz="546100" latinLnBrk="1" hangingPunct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449263" defTabSz="546100" latinLnBrk="1" hangingPunct="0"/>
            <a:r>
              <a:rPr lang="ru-RU" sz="1600" u="sng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2</a:t>
            </a:r>
            <a:r>
              <a:rPr lang="ru-RU" sz="1600" u="sng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. </a:t>
            </a:r>
            <a:r>
              <a:rPr lang="ru-RU" sz="1600" u="sng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Критерии оценки:</a:t>
            </a:r>
            <a:endParaRPr lang="ru-RU" sz="1600" u="sng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defTabSz="546100" latinLnBrk="1" hangingPunct="0"/>
            <a:endParaRPr lang="en-US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742950" lvl="1" indent="-285750" defTabSz="546100" latinLnBrk="1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грамотный, логично выстроенный текст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;</a:t>
            </a: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742950" lvl="1" indent="-285750" defTabSz="546100" latinLnBrk="1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яркие,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запоминающиеся и понятные 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визуалы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;</a:t>
            </a:r>
          </a:p>
          <a:p>
            <a:pPr marL="742950" lvl="1" indent="-285750" defTabSz="546100" latinLnBrk="1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верно подобранный </a:t>
            </a:r>
            <a:r>
              <a:rPr lang="en-US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ToV</a:t>
            </a:r>
            <a:r>
              <a:rPr lang="en-US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и тактика общения с подписчиками: дружелюбные, остроумные, «гасящие» негатив ответы;</a:t>
            </a:r>
          </a:p>
          <a:p>
            <a:pPr marL="742950" lvl="1" indent="-285750" defTabSz="546100" latinLnBrk="1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соответствие выбранных 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блогеров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ЦА продукта, вовлеченность аккаунта, стоимость охвата, аргументация выбора;</a:t>
            </a:r>
          </a:p>
          <a:p>
            <a:pPr marL="742950" lvl="1" indent="-285750" defTabSz="546100" latinLnBrk="1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интересная и понятная концепция ведения аккаунта </a:t>
            </a:r>
            <a:r>
              <a:rPr lang="en-US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TikTok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, кол-во ожидаемых просмотров, величина ожидаемого прироста подписчиков, реалистичность и соответствие друг другу всех перечисленных факторов.</a:t>
            </a: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742950" lvl="1" indent="-285750" defTabSz="546100" latinLnBrk="1" hangingPunct="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742950" lvl="1" indent="-285750" defTabSz="546100" latinLnBrk="1" hangingPunct="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742950" lvl="1" indent="-285750" defTabSz="546100" latinLnBrk="1" hangingPunct="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742950" lvl="1" indent="-285750" defTabSz="546100" latinLnBrk="1" hangingPunct="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742950" lvl="1" indent="-285750" defTabSz="546100" latinLnBrk="1" hangingPunct="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742950" lvl="1" indent="-285750" defTabSz="546100" latinLnBrk="1" hangingPunct="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1" defTabSz="546100" latinLnBrk="1" hangingPunct="0"/>
            <a:endParaRPr lang="ru-RU" sz="1400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160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6">
            <a:extLst>
              <a:ext uri="{FF2B5EF4-FFF2-40B4-BE49-F238E27FC236}">
                <a16:creationId xmlns:a16="http://schemas.microsoft.com/office/drawing/2014/main" id="{997505D3-F3BC-A14A-835C-E5944C6BB3B1}"/>
              </a:ext>
            </a:extLst>
          </p:cNvPr>
          <p:cNvSpPr txBox="1">
            <a:spLocks/>
          </p:cNvSpPr>
          <p:nvPr/>
        </p:nvSpPr>
        <p:spPr>
          <a:xfrm>
            <a:off x="493643" y="362714"/>
            <a:ext cx="11406101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8588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42013"/>
                </a:solidFill>
                <a:latin typeface="MTS Sans Medium" panose="02000000000000000000" pitchFamily="50" charset="0"/>
                <a:cs typeface="Arial" panose="020B0604020202020204" pitchFamily="34" charset="0"/>
              </a:rPr>
              <a:t>Продвигаемый продукт: РКО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843" y="1613873"/>
            <a:ext cx="11029489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endParaRPr lang="ru-RU" sz="1600" b="1" u="sng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endParaRPr lang="ru-RU" sz="1600" b="1" u="sng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РКО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– это комплекс услуг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, направленный на удовлетворение потребностей бизнеса. Обеспечивает оперативное и бесперебойное движение денежных потоков. Включает в себя несколько направлений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:</a:t>
            </a:r>
          </a:p>
          <a:p>
            <a:pPr lvl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расчетный счет для перевода и получения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денег;</a:t>
            </a: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интернет- и торговый-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эквайринг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, позволяет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принимать платежи онлайн и расплачиваться 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безналично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;</a:t>
            </a: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валютный контроль, необходимый для тех, кто работает с иностранными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партнерами;</a:t>
            </a: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зарплатный проект, нужный тем, у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кого есть штат своих сотрудников;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корпоративные карты, удобные для оплаты представительских и хозяйственных расходов вашего бизнеса (такими картами можно платить, так же они позволяют снимать наличные деньги через банкомат);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кредиты для бизнеса по льготной ставке 8,5% при открытии РКО для поддержки бизнеса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и предпринимателей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интернет-банкинг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, позволяет работать с банком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удаленно.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Подробнее: </a:t>
            </a:r>
            <a:r>
              <a:rPr lang="en-US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hlinkClick r:id="rId2"/>
              </a:rPr>
              <a:t>https://www.mtsbank.ru/malomu-biznesu/raschetny-schet/</a:t>
            </a: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Futura New Book" panose="020B0502020204020303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643" y="770293"/>
            <a:ext cx="2071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суть продукта</a:t>
            </a:r>
            <a:endParaRPr lang="ru-RU" sz="2000" b="1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3103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6">
            <a:extLst>
              <a:ext uri="{FF2B5EF4-FFF2-40B4-BE49-F238E27FC236}">
                <a16:creationId xmlns:a16="http://schemas.microsoft.com/office/drawing/2014/main" id="{997505D3-F3BC-A14A-835C-E5944C6BB3B1}"/>
              </a:ext>
            </a:extLst>
          </p:cNvPr>
          <p:cNvSpPr txBox="1">
            <a:spLocks/>
          </p:cNvSpPr>
          <p:nvPr/>
        </p:nvSpPr>
        <p:spPr>
          <a:xfrm>
            <a:off x="493643" y="362714"/>
            <a:ext cx="11406101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8588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42013"/>
                </a:solidFill>
                <a:latin typeface="MTS Sans Medium" panose="02000000000000000000" pitchFamily="50" charset="0"/>
                <a:cs typeface="Arial" panose="020B0604020202020204" pitchFamily="34" charset="0"/>
              </a:rPr>
              <a:t>Продвигаемый продукт: РКО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8957" y="1717458"/>
            <a:ext cx="11029489" cy="428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Выгоды для клиентов</a:t>
            </a:r>
          </a:p>
          <a:p>
            <a:pPr lvl="0"/>
            <a:endParaRPr lang="ru-RU" sz="1600" b="1" u="sng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Открытие счёта —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0 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Минимальный тариф за обслуживание —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0 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Снятие наличных до 1 000 000 ₽ —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бесплатно!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Переводы физ. лицам до 1 000 000 ₽ —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бесплатно!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Подарки и бонусы для бизнеса от партнеров банка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Карта для бизнеса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Депозиты до 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Кредит для бизнеса по льготной ставке от 8,5%</a:t>
            </a:r>
          </a:p>
          <a:p>
            <a:pPr lvl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Futura New Book" panose="020B0502020204020303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643" y="770293"/>
            <a:ext cx="2071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суть продукта</a:t>
            </a:r>
            <a:endParaRPr lang="ru-RU" sz="2000" b="1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060" y="1272345"/>
            <a:ext cx="4785478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r>
              <a:rPr lang="ru-RU" sz="1600" b="1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Инсайт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Я открываю РКО, чтобы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чувствовать себя уверенно и независимо; чтобы делать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то, что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мне хочется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,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и не тратить времени на то,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что я вынужден делать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.</a:t>
            </a: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lvl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lvl="0"/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УТП </a:t>
            </a:r>
          </a:p>
          <a:p>
            <a:pPr lvl="0"/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Счет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для бизнеса за 5 минут. Получи реквизиты сразу после заявки, без визита в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офис.</a:t>
            </a:r>
          </a:p>
          <a:p>
            <a:pPr lvl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lvl="0"/>
            <a:r>
              <a:rPr lang="ru-RU" sz="1600" b="1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Механика оформления</a:t>
            </a:r>
          </a:p>
          <a:p>
            <a:pPr lvl="0"/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Онлайн-заявка на сайте МТС Банка, доставка документов на дом или в офис МТС Банка.</a:t>
            </a:r>
          </a:p>
          <a:p>
            <a:pPr lvl="0"/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lvl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Futura New Book" panose="020B0502020204020303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438126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Платежи без ограничений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Скидка на услуги связи от МТС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Помощь в регистрации бизнеса</a:t>
            </a:r>
            <a:endParaRPr lang="en-US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7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6">
            <a:extLst>
              <a:ext uri="{FF2B5EF4-FFF2-40B4-BE49-F238E27FC236}">
                <a16:creationId xmlns:a16="http://schemas.microsoft.com/office/drawing/2014/main" id="{997505D3-F3BC-A14A-835C-E5944C6BB3B1}"/>
              </a:ext>
            </a:extLst>
          </p:cNvPr>
          <p:cNvSpPr txBox="1">
            <a:spLocks/>
          </p:cNvSpPr>
          <p:nvPr/>
        </p:nvSpPr>
        <p:spPr>
          <a:xfrm>
            <a:off x="493643" y="362714"/>
            <a:ext cx="11406101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8588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42013"/>
                </a:solidFill>
                <a:latin typeface="MTS Sans Medium" panose="02000000000000000000" pitchFamily="50" charset="0"/>
                <a:cs typeface="Arial" panose="020B0604020202020204" pitchFamily="34" charset="0"/>
              </a:rPr>
              <a:t>Продвигаемый продукт: РКО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881" y="1959358"/>
            <a:ext cx="11029489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Описание сегмента</a:t>
            </a:r>
          </a:p>
          <a:p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Владельцы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малого и среднего бизнеса от 18 до 50 лет, М 68% Ж 32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%.</a:t>
            </a: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Представителями также выступают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бухгалтеры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от 23 до 50 лет, М 14% Ж 86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%.</a:t>
            </a: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Они помогают в ведении бухгалтерии и отчетности, принимают решение в выборе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РКО.</a:t>
            </a: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Финансовые характеристики</a:t>
            </a:r>
            <a:endParaRPr lang="ru-RU" sz="1600" b="1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Наиболее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активные пользователи собственных средств, редко используют кредиты наличными для бизнеса, используют кредитные карты и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кредиты,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оформленные на физическое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лицо.</a:t>
            </a: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Приоритетные регионы</a:t>
            </a: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Москва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, Санкт-Петербург, Нижний Новгород, Самара, Уфа, Новосибирск, Челябинск, Краснодар, Екатеринбург, Ростов-на-Дону, Омск,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Владивосток.</a:t>
            </a:r>
          </a:p>
          <a:p>
            <a:endParaRPr lang="ru-RU" alt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en-US" alt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Futura New Book" panose="020B0502020204020303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643" y="770293"/>
            <a:ext cx="273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целевая </a:t>
            </a:r>
            <a:r>
              <a:rPr lang="ru-RU" sz="2000" b="1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219078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6">
            <a:extLst>
              <a:ext uri="{FF2B5EF4-FFF2-40B4-BE49-F238E27FC236}">
                <a16:creationId xmlns:a16="http://schemas.microsoft.com/office/drawing/2014/main" id="{997505D3-F3BC-A14A-835C-E5944C6BB3B1}"/>
              </a:ext>
            </a:extLst>
          </p:cNvPr>
          <p:cNvSpPr txBox="1">
            <a:spLocks/>
          </p:cNvSpPr>
          <p:nvPr/>
        </p:nvSpPr>
        <p:spPr>
          <a:xfrm>
            <a:off x="493643" y="362714"/>
            <a:ext cx="11406101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8588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42013"/>
                </a:solidFill>
                <a:latin typeface="MTS Sans Medium" panose="02000000000000000000" pitchFamily="50" charset="0"/>
                <a:cs typeface="Arial" panose="020B0604020202020204" pitchFamily="34" charset="0"/>
              </a:rPr>
              <a:t>Продвигаемый продукт: РКО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387" y="1753608"/>
            <a:ext cx="5424557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Барьеры</a:t>
            </a:r>
          </a:p>
          <a:p>
            <a:pPr lvl="0"/>
            <a:endParaRPr lang="ru-RU" sz="1600" b="1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Долгое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открытие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Дорогое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обслуживание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Неудобное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приложение, скудный функционал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Плохие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отзывы (короткий операционный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день,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   долгое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время на совершение переводов)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Низкие рейтинги</a:t>
            </a: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Считают важными эти функции:</a:t>
            </a: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Переводы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средств внутри банковских приложений</a:t>
            </a:r>
          </a:p>
          <a:p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Пополнения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счета через банкомат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Формирования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справок для отчетности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Переводы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и пополнения в расширенное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время</a:t>
            </a: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alt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en-US" alt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Futura New Book" panose="020B0502020204020303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9944" y="178747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Факторы выбора </a:t>
            </a:r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банка</a:t>
            </a:r>
          </a:p>
          <a:p>
            <a:endParaRPr lang="ru-RU" sz="1600" b="1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lvl="0">
              <a:defRPr/>
            </a:pP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Стоимость обслуживания 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Выгодные условия по кредитованию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Удобный и функциональный мобильный и интернет-банк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Скорость и качество обслуживания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Стабильность банка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Сопровождение клиентов на протяжении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всего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   времени обслуживания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банком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Консультации 24/7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Качественные услуги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Возможность решать вопросы онлайн, без визита в банк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Положительные отзывы о банке и рекомендации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от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   знакомых</a:t>
            </a: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643" y="770293"/>
            <a:ext cx="273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целевая </a:t>
            </a:r>
            <a:r>
              <a:rPr lang="ru-RU" sz="2000" b="1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285167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6">
            <a:extLst>
              <a:ext uri="{FF2B5EF4-FFF2-40B4-BE49-F238E27FC236}">
                <a16:creationId xmlns:a16="http://schemas.microsoft.com/office/drawing/2014/main" id="{997505D3-F3BC-A14A-835C-E5944C6BB3B1}"/>
              </a:ext>
            </a:extLst>
          </p:cNvPr>
          <p:cNvSpPr txBox="1">
            <a:spLocks/>
          </p:cNvSpPr>
          <p:nvPr/>
        </p:nvSpPr>
        <p:spPr>
          <a:xfrm>
            <a:off x="493643" y="362714"/>
            <a:ext cx="11406101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8588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42013"/>
                </a:solidFill>
                <a:latin typeface="MTS Sans Medium" panose="02000000000000000000" pitchFamily="50" charset="0"/>
                <a:cs typeface="Arial" panose="020B0604020202020204" pitchFamily="34" charset="0"/>
              </a:rPr>
              <a:t>Продвигаемый продукт: РКО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918" y="1762075"/>
            <a:ext cx="5424557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Наличие продуктов</a:t>
            </a:r>
          </a:p>
          <a:p>
            <a:pPr lvl="0"/>
            <a:endParaRPr lang="ru-RU" sz="1600" b="1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Расчетный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счет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Эквайринг</a:t>
            </a: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Касса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Зарплатный проект</a:t>
            </a:r>
          </a:p>
          <a:p>
            <a:pPr algn="just"/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Онлайн бухгалтерия</a:t>
            </a:r>
          </a:p>
          <a:p>
            <a:pPr algn="just"/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З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олотая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карта для бизнеса + </a:t>
            </a:r>
            <a:r>
              <a:rPr lang="ru-RU" sz="1600" dirty="0" err="1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кэшбэк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по карте</a:t>
            </a: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Больше всего не устраивает в продуктах</a:t>
            </a: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Большие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комиссии за обслуживание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Непонятные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тарифы</a:t>
            </a: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alt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en-US" alt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Futura New Book" panose="020B0502020204020303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9944" y="17874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Потребности</a:t>
            </a:r>
          </a:p>
          <a:p>
            <a:endParaRPr lang="ru-RU" sz="1600" b="1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Оперативное открытие РКО 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Удобный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мобильный и интернет-банк</a:t>
            </a:r>
          </a:p>
          <a:p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Широкий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функционал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643" y="770293"/>
            <a:ext cx="273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целевая </a:t>
            </a:r>
            <a:r>
              <a:rPr lang="ru-RU" sz="2000" b="1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328080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6">
            <a:extLst>
              <a:ext uri="{FF2B5EF4-FFF2-40B4-BE49-F238E27FC236}">
                <a16:creationId xmlns:a16="http://schemas.microsoft.com/office/drawing/2014/main" id="{997505D3-F3BC-A14A-835C-E5944C6BB3B1}"/>
              </a:ext>
            </a:extLst>
          </p:cNvPr>
          <p:cNvSpPr txBox="1">
            <a:spLocks/>
          </p:cNvSpPr>
          <p:nvPr/>
        </p:nvSpPr>
        <p:spPr>
          <a:xfrm>
            <a:off x="493643" y="362714"/>
            <a:ext cx="11406101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8588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42013"/>
                </a:solidFill>
                <a:latin typeface="MTS Sans Medium" panose="02000000000000000000" pitchFamily="50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309" y="937000"/>
            <a:ext cx="11029489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Коммуникационная цель</a:t>
            </a:r>
          </a:p>
          <a:p>
            <a:pPr lvl="0"/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Сформировать знание о продукте и замотивировать на целевое действие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оформление РКО в МТС Банке.</a:t>
            </a:r>
          </a:p>
          <a:p>
            <a:pPr lvl="0"/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Бизнес-цель</a:t>
            </a:r>
          </a:p>
          <a:p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Привлечь поток запросов на открытие РКО в МТС Банке.</a:t>
            </a:r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lvl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pPr lvl="0"/>
            <a:r>
              <a:rPr lang="ru-RU" sz="1600" b="1" dirty="0" smtClean="0">
                <a:latin typeface="MTS Sans" panose="02000000000000000000" pitchFamily="50" charset="0"/>
                <a:cs typeface="Arial" pitchFamily="34" charset="0"/>
                <a:sym typeface="Gill Sans Light"/>
              </a:rPr>
              <a:t>Задание</a:t>
            </a:r>
          </a:p>
          <a:p>
            <a:pPr lvl="0"/>
            <a:endParaRPr lang="ru-RU" sz="1600" b="1" u="sng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1. Создание 3 постов для группы </a:t>
            </a:r>
            <a:r>
              <a:rPr lang="en-US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Facebook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МТС Банка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(текст + 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визуал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) в стилистике соц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. сетей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Банка для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МСБ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:</a:t>
            </a:r>
            <a:endParaRPr lang="en-US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	1 пост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с целью максимального вовлечения аудитории;</a:t>
            </a:r>
          </a:p>
          <a:p>
            <a:pPr lvl="0"/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	2 пост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с целью максимального трафика на сайт Банка;</a:t>
            </a:r>
          </a:p>
          <a:p>
            <a:pPr lvl="0"/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	3 пост </a:t>
            </a:r>
            <a:r>
              <a:rPr lang="ru-RU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лонгрид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с 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нативной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рекламой продвигаемого продукта, цель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— макс. </a:t>
            </a:r>
            <a:r>
              <a:rPr lang="ru-RU" sz="1600" dirty="0" err="1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д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очитываемость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.</a:t>
            </a:r>
          </a:p>
          <a:p>
            <a:pPr lvl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2. Формирование ответов на 5 комментариев к постам в 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соц.сетях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Банка (см. сл.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слайды).</a:t>
            </a: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3. Подбор 3 </a:t>
            </a:r>
            <a:r>
              <a:rPr lang="ru-RU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блогеров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, подходящих ЦА продукта, с указанием их стоимости.</a:t>
            </a:r>
          </a:p>
          <a:p>
            <a:pPr lvl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4. Разработка ключевых элементов стратегии продвижения бренда МТС Банка в </a:t>
            </a:r>
            <a:r>
              <a:rPr lang="en-US" sz="1600" dirty="0" err="1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TikTok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: креативная концепция ведения соц. сети с привлечением </a:t>
            </a:r>
            <a:r>
              <a:rPr lang="ru-RU" sz="16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нужной ЦА, прогноз по затратам на производство контента и рекламу, прогноз по охватам (см. сл. слайды).</a:t>
            </a: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r>
              <a:rPr lang="en-US" sz="16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 </a:t>
            </a:r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  <a:p>
            <a:pPr lvl="0"/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262626"/>
              </a:solidFill>
              <a:latin typeface="Futura New Book" panose="020B05020202040203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3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6">
            <a:extLst>
              <a:ext uri="{FF2B5EF4-FFF2-40B4-BE49-F238E27FC236}">
                <a16:creationId xmlns:a16="http://schemas.microsoft.com/office/drawing/2014/main" id="{997505D3-F3BC-A14A-835C-E5944C6BB3B1}"/>
              </a:ext>
            </a:extLst>
          </p:cNvPr>
          <p:cNvSpPr txBox="1">
            <a:spLocks/>
          </p:cNvSpPr>
          <p:nvPr/>
        </p:nvSpPr>
        <p:spPr>
          <a:xfrm>
            <a:off x="493643" y="362714"/>
            <a:ext cx="11406101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8588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42013"/>
                </a:solidFill>
                <a:latin typeface="MTS Sans Medium" panose="02000000000000000000" pitchFamily="50" charset="0"/>
                <a:cs typeface="Arial" panose="020B0604020202020204" pitchFamily="34" charset="0"/>
              </a:rPr>
              <a:t>Материалы</a:t>
            </a:r>
            <a:endParaRPr lang="ru-RU" sz="2400" b="1" dirty="0" smtClean="0">
              <a:solidFill>
                <a:srgbClr val="E42013"/>
              </a:solidFill>
              <a:latin typeface="MTS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843" y="1271462"/>
            <a:ext cx="1102948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600" b="1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Работа с комментариями. </a:t>
            </a:r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Задание</a:t>
            </a:r>
            <a:endParaRPr lang="ru-RU" sz="1600" b="1" dirty="0">
              <a:solidFill>
                <a:srgbClr val="262626"/>
              </a:solidFill>
              <a:latin typeface="MTS Sans" panose="02000000000000000000" pitchFamily="50" charset="0"/>
              <a:cs typeface="Arial" pitchFamily="34" charset="0"/>
              <a:sym typeface="Gill Sans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452" y="175081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1. Александр</a:t>
            </a:r>
            <a:r>
              <a:rPr lang="ru-RU" sz="14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: Звучит 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красиво, жаль, что это </a:t>
            </a:r>
            <a:r>
              <a:rPr lang="ru-RU" sz="1400" dirty="0" err="1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мтс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-банк, который свои то технические проблемы решить не может, не то что наши.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452" y="385626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MTS Sans" panose="02000000000000000000" pitchFamily="50" charset="0"/>
                <a:cs typeface="Arial" pitchFamily="34" charset="0"/>
              </a:rPr>
              <a:t>3. Иосиф</a:t>
            </a:r>
            <a:r>
              <a:rPr lang="ru-RU" sz="1400" dirty="0" smtClean="0">
                <a:latin typeface="MTS Sans" panose="02000000000000000000" pitchFamily="50" charset="0"/>
                <a:cs typeface="Arial" pitchFamily="34" charset="0"/>
              </a:rPr>
              <a:t>: </a:t>
            </a:r>
            <a:r>
              <a:rPr lang="ru-RU" sz="14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Месяц 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назад взял у Вас кассу в аренду. До сих пор не могут подключить </a:t>
            </a:r>
            <a:r>
              <a:rPr lang="ru-RU" sz="1400" dirty="0" err="1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Егаис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(транспортный модуль). </a:t>
            </a:r>
            <a:r>
              <a:rPr lang="ru-RU" sz="1400" dirty="0" err="1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Экваринг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по факту настраивали 2 (!!!) недели. И это после всех писем и заявлений. (А аренда капает!)</a:t>
            </a:r>
            <a:b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</a:b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Каждый звонок в службу поддержки- одинаковый шаблонный ответ- Вам перезвонят. И знаете что потом? А ничего! Никто больше не перезванивает. Никогда! У меня 5 обращений в СП- и всем просто </a:t>
            </a:r>
            <a:r>
              <a:rPr lang="ru-RU" sz="1400" dirty="0" err="1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плевать!пс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. </a:t>
            </a:r>
            <a:r>
              <a:rPr lang="ru-RU" sz="1400" dirty="0" err="1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Егаис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так и не работает.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26452" y="1749798"/>
            <a:ext cx="46405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4. Пётр</a:t>
            </a:r>
            <a:r>
              <a:rPr lang="ru-RU" sz="14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: Такого 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дерьма как </a:t>
            </a:r>
            <a:r>
              <a:rPr lang="ru-RU" sz="1400" dirty="0" err="1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мтс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банк нигде больше нет!!! Давая в рассрочку, молча впихивают свои сраные страховки а после месяц бегай отказывался от них. И при досрочном погашении я еще и должен остаюсь. А о том что б дозвониться вообще молчу. Надеюсь вас прикроют.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0452" y="2550018"/>
            <a:ext cx="55541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2. Ольга</a:t>
            </a:r>
            <a:r>
              <a:rPr lang="ru-RU" sz="14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: Горячая 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линия не работает.... печально очень печально. это вы так помогаете людям с каникулами по отсрочке.... А если у вас заемщик пенсионер... ей ехать к вам как оплачивать кредит? Сначала по пути штраф об обязательной изоляции пенсионеров. а потом еще и кредит)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26452" y="3333044"/>
            <a:ext cx="5077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5. Алена</a:t>
            </a:r>
            <a:r>
              <a:rPr lang="ru-RU" sz="1400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: А 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я 6 ноября избавляюсь от МТС полостью </a:t>
            </a:r>
            <a:r>
              <a:rPr lang="ru-RU" sz="1400" dirty="0" err="1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дастали</a:t>
            </a:r>
            <a:r>
              <a:rPr lang="ru-RU" sz="1400" dirty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</a:rPr>
              <a:t> с плохим интернетом</a:t>
            </a:r>
          </a:p>
        </p:txBody>
      </p:sp>
    </p:spTree>
    <p:extLst>
      <p:ext uri="{BB962C8B-B14F-4D97-AF65-F5344CB8AC3E}">
        <p14:creationId xmlns:p14="http://schemas.microsoft.com/office/powerpoint/2010/main" val="32134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26">
            <a:extLst>
              <a:ext uri="{FF2B5EF4-FFF2-40B4-BE49-F238E27FC236}">
                <a16:creationId xmlns:a16="http://schemas.microsoft.com/office/drawing/2014/main" id="{997505D3-F3BC-A14A-835C-E5944C6BB3B1}"/>
              </a:ext>
            </a:extLst>
          </p:cNvPr>
          <p:cNvSpPr txBox="1">
            <a:spLocks/>
          </p:cNvSpPr>
          <p:nvPr/>
        </p:nvSpPr>
        <p:spPr>
          <a:xfrm>
            <a:off x="493643" y="362714"/>
            <a:ext cx="11406101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8588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E42013"/>
                </a:solidFill>
                <a:latin typeface="MTS Sans Medium" panose="02000000000000000000" pitchFamily="50" charset="0"/>
                <a:cs typeface="Arial" panose="020B0604020202020204" pitchFamily="34" charset="0"/>
              </a:rPr>
              <a:t>Материалы</a:t>
            </a:r>
            <a:endParaRPr lang="ru-RU" sz="2400" b="1" dirty="0" smtClean="0">
              <a:solidFill>
                <a:srgbClr val="E42013"/>
              </a:solidFill>
              <a:latin typeface="MTS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843" y="1271462"/>
            <a:ext cx="1102948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600" b="1" dirty="0" smtClean="0">
                <a:solidFill>
                  <a:srgbClr val="262626"/>
                </a:solidFill>
                <a:latin typeface="MTS Sans" panose="02000000000000000000" pitchFamily="50" charset="0"/>
                <a:cs typeface="Arial" pitchFamily="34" charset="0"/>
                <a:sym typeface="Gill Sans Light"/>
              </a:rPr>
              <a:t>Работа с комментариями. Референсы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5619"/>
          <a:stretch/>
        </p:blipFill>
        <p:spPr>
          <a:xfrm>
            <a:off x="6330121" y="1846565"/>
            <a:ext cx="2342170" cy="2361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/>
          <a:stretch/>
        </p:blipFill>
        <p:spPr>
          <a:xfrm>
            <a:off x="3326762" y="4433941"/>
            <a:ext cx="2590801" cy="1521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/>
          <a:stretch/>
        </p:blipFill>
        <p:spPr>
          <a:xfrm>
            <a:off x="3326762" y="1922187"/>
            <a:ext cx="2597697" cy="1775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9" t="261" b="273"/>
          <a:stretch/>
        </p:blipFill>
        <p:spPr>
          <a:xfrm>
            <a:off x="366445" y="1991468"/>
            <a:ext cx="2801094" cy="45836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21" y="4382796"/>
            <a:ext cx="4589205" cy="2322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/>
          <a:stretch/>
        </p:blipFill>
        <p:spPr>
          <a:xfrm>
            <a:off x="9241222" y="1820585"/>
            <a:ext cx="2495090" cy="27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68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1218</Words>
  <Application>Microsoft Office PowerPoint</Application>
  <PresentationFormat>Широкоэкранный</PresentationFormat>
  <Paragraphs>213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Futura New Book</vt:lpstr>
      <vt:lpstr>Gill Sans</vt:lpstr>
      <vt:lpstr>Gill Sans Light</vt:lpstr>
      <vt:lpstr>MTS Sans</vt:lpstr>
      <vt:lpstr>MTS Sans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MTS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Карпова Анастасия Александровна</dc:creator>
  <cp:lastModifiedBy>Карпова Анастасия Александровна</cp:lastModifiedBy>
  <cp:revision>77</cp:revision>
  <dcterms:created xsi:type="dcterms:W3CDTF">2020-12-17T08:13:23Z</dcterms:created>
  <dcterms:modified xsi:type="dcterms:W3CDTF">2020-12-21T07:52:09Z</dcterms:modified>
</cp:coreProperties>
</file>